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aleway"/>
      <p:regular r:id="rId17"/>
      <p:bold r:id="rId18"/>
      <p:italic r:id="rId19"/>
      <p:boldItalic r:id="rId20"/>
    </p:embeddedFont>
    <p:embeddedFont>
      <p:font typeface="La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Italic.fntdata"/><Relationship Id="rId11" Type="http://schemas.openxmlformats.org/officeDocument/2006/relationships/slide" Target="slides/slide6.xml"/><Relationship Id="rId22" Type="http://schemas.openxmlformats.org/officeDocument/2006/relationships/font" Target="fonts/Lato-bold.fntdata"/><Relationship Id="rId10" Type="http://schemas.openxmlformats.org/officeDocument/2006/relationships/slide" Target="slides/slide5.xml"/><Relationship Id="rId21" Type="http://schemas.openxmlformats.org/officeDocument/2006/relationships/font" Target="fonts/Lato-regular.fntdata"/><Relationship Id="rId13" Type="http://schemas.openxmlformats.org/officeDocument/2006/relationships/slide" Target="slides/slide8.xml"/><Relationship Id="rId24" Type="http://schemas.openxmlformats.org/officeDocument/2006/relationships/font" Target="fonts/Lato-boldItalic.fntdata"/><Relationship Id="rId12" Type="http://schemas.openxmlformats.org/officeDocument/2006/relationships/slide" Target="slides/slide7.xml"/><Relationship Id="rId23"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aleway-italic.fntdata"/><Relationship Id="rId6" Type="http://schemas.openxmlformats.org/officeDocument/2006/relationships/slide" Target="slides/slide1.xml"/><Relationship Id="rId18" Type="http://schemas.openxmlformats.org/officeDocument/2006/relationships/font" Target="fonts/Raleway-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c9b767d28d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c9b767d28d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c9b767d28d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c9b767d28d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d5b15f0a3_5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d5b15f0a3_5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c9b767d28d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c9b767d28d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c9b767d28d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c9b767d28d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c9b767d28d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c9b767d28d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c9b767d28d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c9b767d28d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c9b767d28d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c9b767d28d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c9b767d28d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c9b767d28d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c9b767d28d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c9b767d28d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4800"/>
              <a:buNone/>
              <a:defRPr sz="4800">
                <a:solidFill>
                  <a:schemeClr val="lt1"/>
                </a:solidFill>
              </a:defRPr>
            </a:lvl1pPr>
            <a:lvl2pPr lvl="1" rtl="0" algn="ctr">
              <a:spcBef>
                <a:spcPts val="0"/>
              </a:spcBef>
              <a:spcAft>
                <a:spcPts val="0"/>
              </a:spcAft>
              <a:buClr>
                <a:schemeClr val="lt1"/>
              </a:buClr>
              <a:buSzPts val="4800"/>
              <a:buNone/>
              <a:defRPr sz="4800">
                <a:solidFill>
                  <a:schemeClr val="lt1"/>
                </a:solidFill>
              </a:defRPr>
            </a:lvl2pPr>
            <a:lvl3pPr lvl="2" rtl="0" algn="ctr">
              <a:spcBef>
                <a:spcPts val="0"/>
              </a:spcBef>
              <a:spcAft>
                <a:spcPts val="0"/>
              </a:spcAft>
              <a:buClr>
                <a:schemeClr val="lt1"/>
              </a:buClr>
              <a:buSzPts val="4800"/>
              <a:buNone/>
              <a:defRPr sz="4800">
                <a:solidFill>
                  <a:schemeClr val="lt1"/>
                </a:solidFill>
              </a:defRPr>
            </a:lvl3pPr>
            <a:lvl4pPr lvl="3" rtl="0" algn="ctr">
              <a:spcBef>
                <a:spcPts val="0"/>
              </a:spcBef>
              <a:spcAft>
                <a:spcPts val="0"/>
              </a:spcAft>
              <a:buClr>
                <a:schemeClr val="lt1"/>
              </a:buClr>
              <a:buSzPts val="4800"/>
              <a:buNone/>
              <a:defRPr sz="4800">
                <a:solidFill>
                  <a:schemeClr val="lt1"/>
                </a:solidFill>
              </a:defRPr>
            </a:lvl4pPr>
            <a:lvl5pPr lvl="4" rtl="0" algn="ctr">
              <a:spcBef>
                <a:spcPts val="0"/>
              </a:spcBef>
              <a:spcAft>
                <a:spcPts val="0"/>
              </a:spcAft>
              <a:buClr>
                <a:schemeClr val="lt1"/>
              </a:buClr>
              <a:buSzPts val="4800"/>
              <a:buNone/>
              <a:defRPr sz="4800">
                <a:solidFill>
                  <a:schemeClr val="lt1"/>
                </a:solidFill>
              </a:defRPr>
            </a:lvl5pPr>
            <a:lvl6pPr lvl="5" rtl="0" algn="ctr">
              <a:spcBef>
                <a:spcPts val="0"/>
              </a:spcBef>
              <a:spcAft>
                <a:spcPts val="0"/>
              </a:spcAft>
              <a:buClr>
                <a:schemeClr val="lt1"/>
              </a:buClr>
              <a:buSzPts val="4800"/>
              <a:buNone/>
              <a:defRPr sz="4800">
                <a:solidFill>
                  <a:schemeClr val="lt1"/>
                </a:solidFill>
              </a:defRPr>
            </a:lvl6pPr>
            <a:lvl7pPr lvl="6" rtl="0" algn="ctr">
              <a:spcBef>
                <a:spcPts val="0"/>
              </a:spcBef>
              <a:spcAft>
                <a:spcPts val="0"/>
              </a:spcAft>
              <a:buClr>
                <a:schemeClr val="lt1"/>
              </a:buClr>
              <a:buSzPts val="4800"/>
              <a:buNone/>
              <a:defRPr sz="4800">
                <a:solidFill>
                  <a:schemeClr val="lt1"/>
                </a:solidFill>
              </a:defRPr>
            </a:lvl7pPr>
            <a:lvl8pPr lvl="7" rtl="0" algn="ctr">
              <a:spcBef>
                <a:spcPts val="0"/>
              </a:spcBef>
              <a:spcAft>
                <a:spcPts val="0"/>
              </a:spcAft>
              <a:buClr>
                <a:schemeClr val="lt1"/>
              </a:buClr>
              <a:buSzPts val="4800"/>
              <a:buNone/>
              <a:defRPr sz="4800">
                <a:solidFill>
                  <a:schemeClr val="lt1"/>
                </a:solidFill>
              </a:defRPr>
            </a:lvl8pPr>
            <a:lvl9pPr lvl="8" rtl="0"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rgbClr val="353535"/>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1"/>
              </a:buClr>
              <a:buSzPts val="3600"/>
              <a:buNone/>
              <a:defRPr sz="3600">
                <a:solidFill>
                  <a:schemeClr val="dk1"/>
                </a:solidFill>
              </a:defRPr>
            </a:lvl1pPr>
            <a:lvl2pPr lvl="1" rtl="0" algn="ctr">
              <a:spcBef>
                <a:spcPts val="0"/>
              </a:spcBef>
              <a:spcAft>
                <a:spcPts val="0"/>
              </a:spcAft>
              <a:buClr>
                <a:schemeClr val="dk1"/>
              </a:buClr>
              <a:buSzPts val="3600"/>
              <a:buNone/>
              <a:defRPr sz="3600">
                <a:solidFill>
                  <a:schemeClr val="dk1"/>
                </a:solidFill>
              </a:defRPr>
            </a:lvl2pPr>
            <a:lvl3pPr lvl="2" rtl="0" algn="ctr">
              <a:spcBef>
                <a:spcPts val="0"/>
              </a:spcBef>
              <a:spcAft>
                <a:spcPts val="0"/>
              </a:spcAft>
              <a:buClr>
                <a:schemeClr val="dk1"/>
              </a:buClr>
              <a:buSzPts val="3600"/>
              <a:buNone/>
              <a:defRPr sz="3600">
                <a:solidFill>
                  <a:schemeClr val="dk1"/>
                </a:solidFill>
              </a:defRPr>
            </a:lvl3pPr>
            <a:lvl4pPr lvl="3" rtl="0" algn="ctr">
              <a:spcBef>
                <a:spcPts val="0"/>
              </a:spcBef>
              <a:spcAft>
                <a:spcPts val="0"/>
              </a:spcAft>
              <a:buClr>
                <a:schemeClr val="dk1"/>
              </a:buClr>
              <a:buSzPts val="3600"/>
              <a:buNone/>
              <a:defRPr sz="3600">
                <a:solidFill>
                  <a:schemeClr val="dk1"/>
                </a:solidFill>
              </a:defRPr>
            </a:lvl4pPr>
            <a:lvl5pPr lvl="4" rtl="0" algn="ctr">
              <a:spcBef>
                <a:spcPts val="0"/>
              </a:spcBef>
              <a:spcAft>
                <a:spcPts val="0"/>
              </a:spcAft>
              <a:buClr>
                <a:schemeClr val="dk1"/>
              </a:buClr>
              <a:buSzPts val="3600"/>
              <a:buNone/>
              <a:defRPr sz="3600">
                <a:solidFill>
                  <a:schemeClr val="dk1"/>
                </a:solidFill>
              </a:defRPr>
            </a:lvl5pPr>
            <a:lvl6pPr lvl="5" rtl="0" algn="ctr">
              <a:spcBef>
                <a:spcPts val="0"/>
              </a:spcBef>
              <a:spcAft>
                <a:spcPts val="0"/>
              </a:spcAft>
              <a:buClr>
                <a:schemeClr val="dk1"/>
              </a:buClr>
              <a:buSzPts val="3600"/>
              <a:buNone/>
              <a:defRPr sz="3600">
                <a:solidFill>
                  <a:schemeClr val="dk1"/>
                </a:solidFill>
              </a:defRPr>
            </a:lvl6pPr>
            <a:lvl7pPr lvl="6" rtl="0" algn="ctr">
              <a:spcBef>
                <a:spcPts val="0"/>
              </a:spcBef>
              <a:spcAft>
                <a:spcPts val="0"/>
              </a:spcAft>
              <a:buClr>
                <a:schemeClr val="dk1"/>
              </a:buClr>
              <a:buSzPts val="3600"/>
              <a:buNone/>
              <a:defRPr sz="3600">
                <a:solidFill>
                  <a:schemeClr val="dk1"/>
                </a:solidFill>
              </a:defRPr>
            </a:lvl7pPr>
            <a:lvl8pPr lvl="7" rtl="0" algn="ctr">
              <a:spcBef>
                <a:spcPts val="0"/>
              </a:spcBef>
              <a:spcAft>
                <a:spcPts val="0"/>
              </a:spcAft>
              <a:buClr>
                <a:schemeClr val="dk1"/>
              </a:buClr>
              <a:buSzPts val="3600"/>
              <a:buNone/>
              <a:defRPr sz="3600">
                <a:solidFill>
                  <a:schemeClr val="dk1"/>
                </a:solidFill>
              </a:defRPr>
            </a:lvl8pPr>
            <a:lvl9pPr lvl="8" rtl="0"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Lato"/>
                <a:ea typeface="Lato"/>
                <a:cs typeface="Lato"/>
                <a:sym typeface="Lato"/>
              </a:defRPr>
            </a:lvl1pPr>
            <a:lvl2pPr lvl="1" rtl="0" algn="r">
              <a:buNone/>
              <a:defRPr sz="1000">
                <a:solidFill>
                  <a:schemeClr val="dk2"/>
                </a:solidFill>
                <a:latin typeface="Lato"/>
                <a:ea typeface="Lato"/>
                <a:cs typeface="Lato"/>
                <a:sym typeface="Lato"/>
              </a:defRPr>
            </a:lvl2pPr>
            <a:lvl3pPr lvl="2" rtl="0" algn="r">
              <a:buNone/>
              <a:defRPr sz="1000">
                <a:solidFill>
                  <a:schemeClr val="dk2"/>
                </a:solidFill>
                <a:latin typeface="Lato"/>
                <a:ea typeface="Lato"/>
                <a:cs typeface="Lato"/>
                <a:sym typeface="Lato"/>
              </a:defRPr>
            </a:lvl3pPr>
            <a:lvl4pPr lvl="3" rtl="0" algn="r">
              <a:buNone/>
              <a:defRPr sz="1000">
                <a:solidFill>
                  <a:schemeClr val="dk2"/>
                </a:solidFill>
                <a:latin typeface="Lato"/>
                <a:ea typeface="Lato"/>
                <a:cs typeface="Lato"/>
                <a:sym typeface="Lato"/>
              </a:defRPr>
            </a:lvl4pPr>
            <a:lvl5pPr lvl="4" rtl="0" algn="r">
              <a:buNone/>
              <a:defRPr sz="1000">
                <a:solidFill>
                  <a:schemeClr val="dk2"/>
                </a:solidFill>
                <a:latin typeface="Lato"/>
                <a:ea typeface="Lato"/>
                <a:cs typeface="Lato"/>
                <a:sym typeface="Lato"/>
              </a:defRPr>
            </a:lvl5pPr>
            <a:lvl6pPr lvl="5" rtl="0" algn="r">
              <a:buNone/>
              <a:defRPr sz="1000">
                <a:solidFill>
                  <a:schemeClr val="dk2"/>
                </a:solidFill>
                <a:latin typeface="Lato"/>
                <a:ea typeface="Lato"/>
                <a:cs typeface="Lato"/>
                <a:sym typeface="Lato"/>
              </a:defRPr>
            </a:lvl6pPr>
            <a:lvl7pPr lvl="6" rtl="0" algn="r">
              <a:buNone/>
              <a:defRPr sz="1000">
                <a:solidFill>
                  <a:schemeClr val="dk2"/>
                </a:solidFill>
                <a:latin typeface="Lato"/>
                <a:ea typeface="Lato"/>
                <a:cs typeface="Lato"/>
                <a:sym typeface="Lato"/>
              </a:defRPr>
            </a:lvl7pPr>
            <a:lvl8pPr lvl="7" rtl="0" algn="r">
              <a:buNone/>
              <a:defRPr sz="1000">
                <a:solidFill>
                  <a:schemeClr val="dk2"/>
                </a:solidFill>
                <a:latin typeface="Lato"/>
                <a:ea typeface="Lato"/>
                <a:cs typeface="Lato"/>
                <a:sym typeface="Lato"/>
              </a:defRPr>
            </a:lvl8pPr>
            <a:lvl9pPr lvl="8" rtl="0"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658650" y="1070650"/>
            <a:ext cx="78267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PTES Technical Guideline</a:t>
            </a:r>
            <a:endParaRPr/>
          </a:p>
          <a:p>
            <a:pPr indent="0" lvl="0" marL="0" rtl="0" algn="l">
              <a:spcBef>
                <a:spcPts val="0"/>
              </a:spcBef>
              <a:spcAft>
                <a:spcPts val="0"/>
              </a:spcAft>
              <a:buNone/>
            </a:pPr>
            <a:r>
              <a:rPr lang="en" sz="1500"/>
              <a:t>For </a:t>
            </a:r>
            <a:r>
              <a:rPr lang="en" sz="1500"/>
              <a:t>commercial</a:t>
            </a:r>
            <a:r>
              <a:rPr lang="en" sz="1500"/>
              <a:t> preparation</a:t>
            </a:r>
            <a:r>
              <a:rPr lang="en" sz="1500"/>
              <a:t> </a:t>
            </a:r>
            <a:endParaRPr sz="1500"/>
          </a:p>
        </p:txBody>
      </p:sp>
      <p:sp>
        <p:nvSpPr>
          <p:cNvPr id="73" name="Google Shape;73;p13"/>
          <p:cNvSpPr txBox="1"/>
          <p:nvPr>
            <p:ph idx="1" type="subTitle"/>
          </p:nvPr>
        </p:nvSpPr>
        <p:spPr>
          <a:xfrm>
            <a:off x="3216575" y="3193050"/>
            <a:ext cx="5702100" cy="1287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A guide by Ugesh Cheruppedi &amp; Salin JS</a:t>
            </a:r>
            <a:endParaRPr b="1"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2"/>
          <p:cNvSpPr txBox="1"/>
          <p:nvPr>
            <p:ph idx="4294967295" type="title"/>
          </p:nvPr>
        </p:nvSpPr>
        <p:spPr>
          <a:xfrm>
            <a:off x="535775" y="106575"/>
            <a:ext cx="84300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Social Engineering</a:t>
            </a:r>
            <a:endParaRPr sz="2400"/>
          </a:p>
        </p:txBody>
      </p:sp>
      <p:sp>
        <p:nvSpPr>
          <p:cNvPr id="127" name="Google Shape;127;p22"/>
          <p:cNvSpPr txBox="1"/>
          <p:nvPr>
            <p:ph idx="4294967295" type="title"/>
          </p:nvPr>
        </p:nvSpPr>
        <p:spPr>
          <a:xfrm>
            <a:off x="465000" y="817925"/>
            <a:ext cx="8048400" cy="943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0" lang="en" sz="1200">
                <a:latin typeface="Lato"/>
                <a:ea typeface="Lato"/>
                <a:cs typeface="Lato"/>
                <a:sym typeface="Lato"/>
              </a:rPr>
              <a:t>•	Does the client have email addresses or phone numbers for social engineering attacks?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Is gaining unauthorized physical access approved? Number of targets?</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spcBef>
                <a:spcPts val="1600"/>
              </a:spcBef>
              <a:spcAft>
                <a:spcPts val="0"/>
              </a:spcAft>
              <a:buNone/>
            </a:pPr>
            <a:r>
              <a:rPr b="0" lang="en" sz="3600">
                <a:solidFill>
                  <a:schemeClr val="dk1"/>
                </a:solidFill>
                <a:latin typeface="Arial"/>
                <a:ea typeface="Arial"/>
                <a:cs typeface="Arial"/>
                <a:sym typeface="Arial"/>
              </a:rPr>
              <a:t>Additional Questions for Business Unit Managers</a:t>
            </a:r>
            <a:endParaRPr b="0" sz="2400">
              <a:solidFill>
                <a:srgbClr val="000000"/>
              </a:solidFill>
              <a:latin typeface="Arial"/>
              <a:ea typeface="Arial"/>
              <a:cs typeface="Arial"/>
              <a:sym typeface="Arial"/>
            </a:endParaRPr>
          </a:p>
          <a:p>
            <a:pPr indent="0" lvl="0" marL="0" rtl="0" algn="l">
              <a:spcBef>
                <a:spcPts val="1600"/>
              </a:spcBef>
              <a:spcAft>
                <a:spcPts val="0"/>
              </a:spcAft>
              <a:buNone/>
            </a:pPr>
            <a:r>
              <a:rPr b="0" lang="en" sz="1200">
                <a:solidFill>
                  <a:srgbClr val="000000"/>
                </a:solidFill>
                <a:latin typeface="Lato"/>
                <a:ea typeface="Lato"/>
                <a:cs typeface="Lato"/>
                <a:sym typeface="Lato"/>
              </a:rPr>
              <a:t>•	Awareness of the impending test? Main risk datum? Testing and validation procedures?</a:t>
            </a:r>
            <a:endParaRPr b="0" sz="1200">
              <a:solidFill>
                <a:srgbClr val="000000"/>
              </a:solidFill>
              <a:latin typeface="Lato"/>
              <a:ea typeface="Lato"/>
              <a:cs typeface="Lato"/>
              <a:sym typeface="Lato"/>
            </a:endParaRPr>
          </a:p>
          <a:p>
            <a:pPr indent="0" lvl="0" marL="0" rtl="0" algn="l">
              <a:spcBef>
                <a:spcPts val="1600"/>
              </a:spcBef>
              <a:spcAft>
                <a:spcPts val="0"/>
              </a:spcAft>
              <a:buNone/>
            </a:pPr>
            <a:r>
              <a:rPr b="0" lang="en" sz="1200">
                <a:solidFill>
                  <a:srgbClr val="000000"/>
                </a:solidFill>
                <a:latin typeface="Lato"/>
                <a:ea typeface="Lato"/>
                <a:cs typeface="Lato"/>
                <a:sym typeface="Lato"/>
              </a:rPr>
              <a:t>•	Access to Quality Assurance testing procedures? Disaster Recovery Procedures?</a:t>
            </a:r>
            <a:endParaRPr b="0" sz="1200">
              <a:solidFill>
                <a:srgbClr val="000000"/>
              </a:solidFill>
              <a:latin typeface="Lato"/>
              <a:ea typeface="Lato"/>
              <a:cs typeface="Lato"/>
              <a:sym typeface="Lato"/>
            </a:endParaRPr>
          </a:p>
          <a:p>
            <a:pPr indent="0" lvl="0" marL="0" rtl="0" algn="l">
              <a:spcBef>
                <a:spcPts val="1600"/>
              </a:spcBef>
              <a:spcAft>
                <a:spcPts val="0"/>
              </a:spcAft>
              <a:buNone/>
            </a:pPr>
            <a:r>
              <a:t/>
            </a:r>
            <a:endParaRPr b="0" sz="1200">
              <a:solidFill>
                <a:srgbClr val="000000"/>
              </a:solidFill>
              <a:latin typeface="Lato"/>
              <a:ea typeface="Lato"/>
              <a:cs typeface="Lato"/>
              <a:sym typeface="Lato"/>
            </a:endParaRPr>
          </a:p>
          <a:p>
            <a:pPr indent="0" lvl="0" marL="0" rtl="0" algn="l">
              <a:spcBef>
                <a:spcPts val="1600"/>
              </a:spcBef>
              <a:spcAft>
                <a:spcPts val="0"/>
              </a:spcAft>
              <a:buNone/>
            </a:pPr>
            <a:r>
              <a:t/>
            </a:r>
            <a:endParaRPr b="0" sz="1200">
              <a:solidFill>
                <a:srgbClr val="000000"/>
              </a:solidFill>
              <a:latin typeface="Lato"/>
              <a:ea typeface="Lato"/>
              <a:cs typeface="Lato"/>
              <a:sym typeface="Lato"/>
            </a:endParaRPr>
          </a:p>
          <a:p>
            <a:pPr indent="0" lvl="0" marL="0" rtl="0" algn="l">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800">
              <a:solidFill>
                <a:srgbClr val="000000"/>
              </a:solidFill>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3"/>
          <p:cNvSpPr txBox="1"/>
          <p:nvPr>
            <p:ph idx="4294967295" type="title"/>
          </p:nvPr>
        </p:nvSpPr>
        <p:spPr>
          <a:xfrm>
            <a:off x="535775" y="106575"/>
            <a:ext cx="84300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Additional Questions for Systems Administrators</a:t>
            </a:r>
            <a:endParaRPr sz="2400"/>
          </a:p>
        </p:txBody>
      </p:sp>
      <p:sp>
        <p:nvSpPr>
          <p:cNvPr id="133" name="Google Shape;133;p23"/>
          <p:cNvSpPr txBox="1"/>
          <p:nvPr>
            <p:ph idx="4294967295" type="title"/>
          </p:nvPr>
        </p:nvSpPr>
        <p:spPr>
          <a:xfrm>
            <a:off x="496450" y="1360575"/>
            <a:ext cx="8048400" cy="1148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0" lang="en" sz="1200">
                <a:latin typeface="Lato"/>
                <a:ea typeface="Lato"/>
                <a:cs typeface="Lato"/>
                <a:sym typeface="Lato"/>
              </a:rPr>
              <a:t>•	Fragile systems? Systems not owned by the client? Change Management procedures?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Mean time to repair outages? System monitoring software? Critical servers and applications?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Backup testing frequency? Last backup restoration date?</a:t>
            </a:r>
            <a:endParaRPr b="0" sz="1200">
              <a:latin typeface="Lato"/>
              <a:ea typeface="Lato"/>
              <a:cs typeface="Lato"/>
              <a:sym typeface="Lato"/>
            </a:endParaRPr>
          </a:p>
          <a:p>
            <a:pPr indent="0" lvl="0" marL="0" rtl="0" algn="l">
              <a:spcBef>
                <a:spcPts val="1600"/>
              </a:spcBef>
              <a:spcAft>
                <a:spcPts val="0"/>
              </a:spcAft>
              <a:buNone/>
            </a:pPr>
            <a:r>
              <a:rPr b="0" lang="en" sz="1200">
                <a:solidFill>
                  <a:srgbClr val="000000"/>
                </a:solidFill>
                <a:latin typeface="Lato"/>
                <a:ea typeface="Lato"/>
                <a:cs typeface="Lato"/>
                <a:sym typeface="Lato"/>
              </a:rPr>
              <a:t>These questions help tailor the penetration test to the client's needs and ensure all aspects are adequately addressed during the engagement.</a:t>
            </a:r>
            <a:endParaRPr b="0" sz="1200">
              <a:solidFill>
                <a:srgbClr val="000000"/>
              </a:solidFill>
              <a:latin typeface="Lato"/>
              <a:ea typeface="Lato"/>
              <a:cs typeface="Lato"/>
              <a:sym typeface="Lato"/>
            </a:endParaRPr>
          </a:p>
          <a:p>
            <a:pPr indent="0" lvl="0" marL="0" rtl="0" algn="l">
              <a:spcBef>
                <a:spcPts val="1600"/>
              </a:spcBef>
              <a:spcAft>
                <a:spcPts val="0"/>
              </a:spcAft>
              <a:buNone/>
            </a:pPr>
            <a:r>
              <a:t/>
            </a:r>
            <a:endParaRPr b="0" sz="1200">
              <a:solidFill>
                <a:srgbClr val="000000"/>
              </a:solidFill>
              <a:latin typeface="Lato"/>
              <a:ea typeface="Lato"/>
              <a:cs typeface="Lato"/>
              <a:sym typeface="Lato"/>
            </a:endParaRPr>
          </a:p>
          <a:p>
            <a:pPr indent="0" lvl="0" marL="0" rtl="0" algn="l">
              <a:spcBef>
                <a:spcPts val="1600"/>
              </a:spcBef>
              <a:spcAft>
                <a:spcPts val="0"/>
              </a:spcAft>
              <a:buNone/>
            </a:pPr>
            <a:r>
              <a:rPr lang="en" sz="1400"/>
              <a:t>Prepared by</a:t>
            </a:r>
            <a:r>
              <a:rPr lang="en" sz="1400">
                <a:solidFill>
                  <a:schemeClr val="dk1"/>
                </a:solidFill>
              </a:rPr>
              <a:t> Ugesh Cheruppedi</a:t>
            </a:r>
            <a:endParaRPr sz="1400">
              <a:solidFill>
                <a:schemeClr val="dk1"/>
              </a:solidFill>
            </a:endParaRPr>
          </a:p>
          <a:p>
            <a:pPr indent="0" lvl="0" marL="0" rtl="0" algn="l">
              <a:spcBef>
                <a:spcPts val="1600"/>
              </a:spcBef>
              <a:spcAft>
                <a:spcPts val="0"/>
              </a:spcAft>
              <a:buClr>
                <a:schemeClr val="dk2"/>
              </a:buClr>
              <a:buSzPts val="1100"/>
              <a:buFont typeface="Arial"/>
              <a:buNone/>
            </a:pPr>
            <a:r>
              <a:rPr b="0" lang="en" sz="1200"/>
              <a:t>Cyber Security, ECH, VoIP, CISSP, PMP 2021, CompTIA Security+, CLOUD, CCNA, CCNP, MCSA, DCSM</a:t>
            </a:r>
            <a:endParaRPr b="0" sz="1200">
              <a:solidFill>
                <a:schemeClr val="dk1"/>
              </a:solidFill>
              <a:latin typeface="Lato"/>
              <a:ea typeface="Lato"/>
              <a:cs typeface="Lato"/>
              <a:sym typeface="Lato"/>
            </a:endParaRPr>
          </a:p>
          <a:p>
            <a:pPr indent="0" lvl="0" marL="0" rtl="0" algn="l">
              <a:spcBef>
                <a:spcPts val="800"/>
              </a:spcBef>
              <a:spcAft>
                <a:spcPts val="0"/>
              </a:spcAft>
              <a:buNone/>
            </a:pPr>
            <a:r>
              <a:rPr b="0" lang="en" sz="1200">
                <a:latin typeface="Lato"/>
                <a:ea typeface="Lato"/>
                <a:cs typeface="Lato"/>
                <a:sym typeface="Lato"/>
              </a:rPr>
              <a:t>Copyright © 2024 Night Watch LLC </a:t>
            </a:r>
            <a:r>
              <a:rPr b="0" lang="en" sz="1200">
                <a:solidFill>
                  <a:srgbClr val="000000"/>
                </a:solidFill>
                <a:latin typeface="Lato"/>
                <a:ea typeface="Lato"/>
                <a:cs typeface="Lato"/>
                <a:sym typeface="Lato"/>
              </a:rPr>
              <a:t>All rights reserved.(</a:t>
            </a:r>
            <a:r>
              <a:rPr b="0" lang="en" sz="1200">
                <a:solidFill>
                  <a:schemeClr val="dk1"/>
                </a:solidFill>
                <a:latin typeface="Lato"/>
                <a:ea typeface="Lato"/>
                <a:cs typeface="Lato"/>
                <a:sym typeface="Lato"/>
              </a:rPr>
              <a:t>Ugesh Cheruppedi, Salin JS</a:t>
            </a:r>
            <a:r>
              <a:rPr b="0" lang="en" sz="1200">
                <a:solidFill>
                  <a:srgbClr val="000000"/>
                </a:solidFill>
                <a:latin typeface="Lato"/>
                <a:ea typeface="Lato"/>
                <a:cs typeface="Lato"/>
                <a:sym typeface="Lato"/>
              </a:rPr>
              <a:t>)</a:t>
            </a:r>
            <a:endParaRPr b="0" sz="1200">
              <a:solidFill>
                <a:srgbClr val="000000"/>
              </a:solidFill>
              <a:latin typeface="Lato"/>
              <a:ea typeface="Lato"/>
              <a:cs typeface="Lato"/>
              <a:sym typeface="Lato"/>
            </a:endParaRPr>
          </a:p>
          <a:p>
            <a:pPr indent="0" lvl="0" marL="0" rtl="0" algn="l">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800">
              <a:solidFill>
                <a:srgbClr val="000000"/>
              </a:solidFill>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idx="4294967295" type="title"/>
          </p:nvPr>
        </p:nvSpPr>
        <p:spPr>
          <a:xfrm>
            <a:off x="535775" y="712150"/>
            <a:ext cx="51972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Overview</a:t>
            </a:r>
            <a:endParaRPr sz="2400"/>
          </a:p>
        </p:txBody>
      </p:sp>
      <p:sp>
        <p:nvSpPr>
          <p:cNvPr id="79" name="Google Shape;79;p14"/>
          <p:cNvSpPr txBox="1"/>
          <p:nvPr>
            <p:ph idx="4294967295" type="title"/>
          </p:nvPr>
        </p:nvSpPr>
        <p:spPr>
          <a:xfrm>
            <a:off x="535775" y="1480150"/>
            <a:ext cx="8048400" cy="3262200"/>
          </a:xfrm>
          <a:prstGeom prst="rect">
            <a:avLst/>
          </a:prstGeom>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b="0" lang="en" sz="1200">
                <a:latin typeface="Lato"/>
                <a:ea typeface="Lato"/>
                <a:cs typeface="Lato"/>
                <a:sym typeface="Lato"/>
              </a:rPr>
              <a:t>The aim of this section is to provide insight into the tools and techniques essential for a successful pre-engagement phase of a penetration test.</a:t>
            </a:r>
            <a:endParaRPr b="0"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b="0" lang="en" sz="1200">
                <a:latin typeface="Lato"/>
                <a:ea typeface="Lato"/>
                <a:cs typeface="Lato"/>
                <a:sym typeface="Lato"/>
              </a:rPr>
              <a:t>The information presented here is a culmination of the extensive experience of renowned penetration testers worldwide.</a:t>
            </a:r>
            <a:endParaRPr b="0"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b="0" lang="en" sz="1200">
                <a:latin typeface="Lato"/>
                <a:ea typeface="Lato"/>
                <a:cs typeface="Lato"/>
                <a:sym typeface="Lato"/>
              </a:rPr>
              <a:t>For customers seeking a penetration test, it's advisable to review the General Questions section of this document, which addresses key inquiries essential before initiating a test.</a:t>
            </a:r>
            <a:endParaRPr b="0"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b="0" lang="en" sz="1200">
                <a:latin typeface="Lato"/>
                <a:ea typeface="Lato"/>
                <a:cs typeface="Lato"/>
                <a:sym typeface="Lato"/>
              </a:rPr>
              <a:t>A penetration test should not be adversarial or solely focused on the tester's ability to "hack" into systems. Instead, its primary objective should be to assess the business risks associated with potential cyberattacks.</a:t>
            </a:r>
            <a:endParaRPr b="0"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b="0" lang="en" sz="1200">
                <a:latin typeface="Lato"/>
                <a:ea typeface="Lato"/>
                <a:cs typeface="Lato"/>
                <a:sym typeface="Lato"/>
              </a:rPr>
              <a:t>To derive maximum value from the penetration test, ensure that all questions outlined in the document are addressed comprehensively.</a:t>
            </a:r>
            <a:endParaRPr b="0"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b="0" lang="en" sz="1200">
                <a:latin typeface="Lato"/>
                <a:ea typeface="Lato"/>
                <a:cs typeface="Lato"/>
                <a:sym typeface="Lato"/>
              </a:rPr>
              <a:t>Additionally, a reputable testing firm will tailor additional questions specific to your organization as the scoping process progresses</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8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idx="4294967295" type="title"/>
          </p:nvPr>
        </p:nvSpPr>
        <p:spPr>
          <a:xfrm>
            <a:off x="535775" y="712150"/>
            <a:ext cx="51972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 Introduction to Scope</a:t>
            </a:r>
            <a:endParaRPr sz="2400"/>
          </a:p>
        </p:txBody>
      </p:sp>
      <p:sp>
        <p:nvSpPr>
          <p:cNvPr id="85" name="Google Shape;85;p15"/>
          <p:cNvSpPr txBox="1"/>
          <p:nvPr>
            <p:ph idx="4294967295" type="title"/>
          </p:nvPr>
        </p:nvSpPr>
        <p:spPr>
          <a:xfrm>
            <a:off x="535775" y="1480150"/>
            <a:ext cx="8048400" cy="3262200"/>
          </a:xfrm>
          <a:prstGeom prst="rect">
            <a:avLst/>
          </a:prstGeom>
        </p:spPr>
        <p:txBody>
          <a:bodyPr anchorCtr="0" anchor="t" bIns="91425" lIns="91425" spcFirstLastPara="1" rIns="91425" wrap="square" tIns="91425">
            <a:noAutofit/>
          </a:bodyPr>
          <a:lstStyle/>
          <a:p>
            <a:pPr indent="0" lvl="0" marL="457200" rtl="0" algn="l">
              <a:lnSpc>
                <a:spcPct val="115000"/>
              </a:lnSpc>
              <a:spcBef>
                <a:spcPts val="0"/>
              </a:spcBef>
              <a:spcAft>
                <a:spcPts val="0"/>
              </a:spcAft>
              <a:buNone/>
            </a:pPr>
            <a:r>
              <a:t/>
            </a:r>
            <a:endParaRPr b="0" sz="1200">
              <a:latin typeface="Lato"/>
              <a:ea typeface="Lato"/>
              <a:cs typeface="Lato"/>
              <a:sym typeface="Lato"/>
            </a:endParaRPr>
          </a:p>
          <a:p>
            <a:pPr indent="-304800" lvl="0" marL="457200" rtl="0" algn="l">
              <a:lnSpc>
                <a:spcPct val="115000"/>
              </a:lnSpc>
              <a:spcBef>
                <a:spcPts val="1600"/>
              </a:spcBef>
              <a:spcAft>
                <a:spcPts val="0"/>
              </a:spcAft>
              <a:buSzPts val="1200"/>
              <a:buFont typeface="Lato"/>
              <a:buChar char="●"/>
            </a:pPr>
            <a:r>
              <a:rPr b="0" lang="en" sz="1200">
                <a:latin typeface="Lato"/>
                <a:ea typeface="Lato"/>
                <a:cs typeface="Lato"/>
                <a:sym typeface="Lato"/>
              </a:rPr>
              <a:t>Defining scope is crucial for the success of a penetration test but is often overlooked.</a:t>
            </a:r>
            <a:endParaRPr b="0" sz="1200">
              <a:latin typeface="Lato"/>
              <a:ea typeface="Lato"/>
              <a:cs typeface="Lato"/>
              <a:sym typeface="Lato"/>
            </a:endParaRPr>
          </a:p>
          <a:p>
            <a:pPr indent="0" lvl="0" marL="0" rtl="0" algn="l">
              <a:lnSpc>
                <a:spcPct val="115000"/>
              </a:lnSpc>
              <a:spcBef>
                <a:spcPts val="1600"/>
              </a:spcBef>
              <a:spcAft>
                <a:spcPts val="0"/>
              </a:spcAft>
              <a:buNone/>
            </a:pPr>
            <a:r>
              <a:rPr b="0" lang="en" sz="1200">
                <a:latin typeface="Lato"/>
                <a:ea typeface="Lato"/>
                <a:cs typeface="Lato"/>
                <a:sym typeface="Lato"/>
              </a:rPr>
              <a:t>     •	Proper scoping helps prevent issues such as scope creep, unsatisfied customers, and legal troubles.</a:t>
            </a:r>
            <a:endParaRPr b="0" sz="1200">
              <a:latin typeface="Lato"/>
              <a:ea typeface="Lato"/>
              <a:cs typeface="Lato"/>
              <a:sym typeface="Lato"/>
            </a:endParaRPr>
          </a:p>
          <a:p>
            <a:pPr indent="0" lvl="0" marL="0" rtl="0" algn="l">
              <a:lnSpc>
                <a:spcPct val="115000"/>
              </a:lnSpc>
              <a:spcBef>
                <a:spcPts val="1600"/>
              </a:spcBef>
              <a:spcAft>
                <a:spcPts val="0"/>
              </a:spcAft>
              <a:buNone/>
            </a:pPr>
            <a:r>
              <a:rPr b="0" lang="en" sz="1200">
                <a:latin typeface="Lato"/>
                <a:ea typeface="Lato"/>
                <a:cs typeface="Lato"/>
                <a:sym typeface="Lato"/>
              </a:rPr>
              <a:t>      •	Scoping involves outlining what will be tested and how testers will allocate their time.</a:t>
            </a:r>
            <a:endParaRPr b="0" sz="1200">
              <a:latin typeface="Lato"/>
              <a:ea typeface="Lato"/>
              <a:cs typeface="Lato"/>
              <a:sym typeface="Lato"/>
            </a:endParaRPr>
          </a:p>
          <a:p>
            <a:pPr indent="0" lvl="0" marL="0" rtl="0" algn="l">
              <a:lnSpc>
                <a:spcPct val="115000"/>
              </a:lnSpc>
              <a:spcBef>
                <a:spcPts val="1600"/>
              </a:spcBef>
              <a:spcAft>
                <a:spcPts val="0"/>
              </a:spcAft>
              <a:buNone/>
            </a:pPr>
            <a:r>
              <a:rPr b="0" lang="en" sz="1200">
                <a:latin typeface="Lato"/>
                <a:ea typeface="Lato"/>
                <a:cs typeface="Lato"/>
                <a:sym typeface="Lato"/>
              </a:rPr>
              <a:t>     •	Cost structure should vary based on the volume and complexity of the work involved.</a:t>
            </a:r>
            <a:endParaRPr b="0" sz="1200">
              <a:latin typeface="Lato"/>
              <a:ea typeface="Lato"/>
              <a:cs typeface="Lato"/>
              <a:sym typeface="Lato"/>
            </a:endParaRPr>
          </a:p>
          <a:p>
            <a:pPr indent="0" lvl="0" marL="0" rtl="0" algn="l">
              <a:lnSpc>
                <a:spcPct val="115000"/>
              </a:lnSpc>
              <a:spcBef>
                <a:spcPts val="1600"/>
              </a:spcBef>
              <a:spcAft>
                <a:spcPts val="0"/>
              </a:spcAft>
              <a:buNone/>
            </a:pPr>
            <a:r>
              <a:rPr b="0" lang="en" sz="1200">
                <a:latin typeface="Lato"/>
                <a:ea typeface="Lato"/>
                <a:cs typeface="Lato"/>
                <a:sym typeface="Lato"/>
              </a:rPr>
              <a:t>      •	Clients may not always know exactly what they need tested, so testers must guide them effectively during the        Pre-Engagement phase.</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idx="4294967295" type="title"/>
          </p:nvPr>
        </p:nvSpPr>
        <p:spPr>
          <a:xfrm>
            <a:off x="535775" y="106575"/>
            <a:ext cx="66525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 </a:t>
            </a:r>
            <a:r>
              <a:rPr lang="en" sz="3600">
                <a:solidFill>
                  <a:schemeClr val="dk1"/>
                </a:solidFill>
              </a:rPr>
              <a:t>Metrics for Time Estimation</a:t>
            </a:r>
            <a:endParaRPr sz="2400"/>
          </a:p>
        </p:txBody>
      </p:sp>
      <p:sp>
        <p:nvSpPr>
          <p:cNvPr id="91" name="Google Shape;91;p16"/>
          <p:cNvSpPr txBox="1"/>
          <p:nvPr>
            <p:ph idx="4294967295" type="title"/>
          </p:nvPr>
        </p:nvSpPr>
        <p:spPr>
          <a:xfrm>
            <a:off x="465000" y="693675"/>
            <a:ext cx="8048400" cy="4143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0" lang="en" sz="1200">
                <a:latin typeface="Lato"/>
                <a:ea typeface="Lato"/>
                <a:cs typeface="Lato"/>
                <a:sym typeface="Lato"/>
              </a:rPr>
              <a:t>•	Time estimations in penetration testing are influenced by the tester's experience in a particular area.</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Experienced testers can often intuitively gauge the time required for a test, while less experienced testers may rely on reviewing emails and scan logs from similar past tests conducted by the firm.</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It's advisable to add a 20% padding to the estimated test time to accommodate potential interruptions or unforeseen events.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Padding, also known as consultant overhead, serves as a cushion for any disruptions encountered during testing, such as network segment outages or prolonged discussions with management regarding significant vulnerabilities.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If the 20% padding is not utilized, it's unethical to bill the client for unworked time. Testers should instead provide additional value, such as walking the security team through exploitation steps or providing an executive summary not initially included in the deliverables.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Every project should have a well-defined start and end date, outlined in a signed statement of work. This ensures clarity regarding the scope of work and hours required, even if additional testing or work is requested after the designated end date.</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While some testers may feel apprehensive about specifying project constraints, providing exceptional value during the main test typically fosters client satisfaction and willingness to pay for additional services</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7"/>
          <p:cNvSpPr txBox="1"/>
          <p:nvPr>
            <p:ph idx="4294967295" type="title"/>
          </p:nvPr>
        </p:nvSpPr>
        <p:spPr>
          <a:xfrm>
            <a:off x="535775" y="106575"/>
            <a:ext cx="66525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Scoping Meeting</a:t>
            </a:r>
            <a:endParaRPr sz="2400"/>
          </a:p>
        </p:txBody>
      </p:sp>
      <p:sp>
        <p:nvSpPr>
          <p:cNvPr id="97" name="Google Shape;97;p17"/>
          <p:cNvSpPr txBox="1"/>
          <p:nvPr>
            <p:ph idx="4294967295" type="title"/>
          </p:nvPr>
        </p:nvSpPr>
        <p:spPr>
          <a:xfrm>
            <a:off x="465000" y="693675"/>
            <a:ext cx="8048400" cy="4143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0" lang="en" sz="1200">
                <a:latin typeface="Lato"/>
                <a:ea typeface="Lato"/>
                <a:cs typeface="Lato"/>
                <a:sym typeface="Lato"/>
              </a:rPr>
              <a:t>•	Scoping meetings typically occur after the contract has been signed, although in rare cases, scope-related discussions may happen before contract signing, necessitating a non-disclosure agreement.</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The primary objective of the scoping meeting is to determine what will be tested, with rules of engagement and costs addressed separately in focused meetings to prevent confusion.</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It's essential to act as a moderator during the scoping meeting to keep discussions on-topic, prevent tangents, and defer certain topics for offline discussion when necessary.</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After establishing a Rough Order of Magnitude (ROM) value for the project, a meeting with the customer is conducted to validate assumptions.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Explicitly defining the IP ranges within scope is crucial to avoid legal complications, and testers must convey concerns regarding implicit scoping to clients.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Verification of ownership for target environments, including DNS servers, email servers, web server hardware, and firewall/IDS/IPS solutions, is necessary during the meeting, especially for companies outsourcing management to third parties.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Identification of countries, provinces, and states where target environments operate is vital due to varying laws and regulations, such as stringent privacy laws in the European Union impacting social engineering engagements.</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8"/>
          <p:cNvSpPr txBox="1"/>
          <p:nvPr>
            <p:ph idx="4294967295" type="title"/>
          </p:nvPr>
        </p:nvSpPr>
        <p:spPr>
          <a:xfrm>
            <a:off x="535775" y="106575"/>
            <a:ext cx="84300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Extra Support Based on Hourly Rate</a:t>
            </a:r>
            <a:endParaRPr sz="2400"/>
          </a:p>
        </p:txBody>
      </p:sp>
      <p:sp>
        <p:nvSpPr>
          <p:cNvPr id="103" name="Google Shape;103;p18"/>
          <p:cNvSpPr txBox="1"/>
          <p:nvPr>
            <p:ph idx="4294967295" type="title"/>
          </p:nvPr>
        </p:nvSpPr>
        <p:spPr>
          <a:xfrm>
            <a:off x="465000" y="693675"/>
            <a:ext cx="8048400" cy="4143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0" lang="en" sz="1200">
                <a:latin typeface="Lato"/>
                <a:ea typeface="Lato"/>
                <a:cs typeface="Lato"/>
                <a:sym typeface="Lato"/>
              </a:rPr>
              <a:t>•	Any tasks not explicitly defined within the scope of the engagement should be approached cautiously due to the risks of scope creep and potential legal issues.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Scope creep can lead to resource depletion and profit loss for the tester, as well as confusion and dissatisfaction on the part of the customer.</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Ad-hoc requests often lack proper documentation, making it challenging to resolve disputes or legal actions regarding responsibilities and agreements.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The contract serves as a legal document outlining the agreed-upon work and should be closely tied to the permission to test memo.</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Requests outside the original scope should be documented in a statement of work (SOW) that clearly outlines the additional work to be performed.</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It's advisable to include in the contract a provision specifying that additional work will be conducted at a flat fee per hour and stipulating that such work cannot commence until a signed and counter-signed SOW is in place.</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9"/>
          <p:cNvSpPr txBox="1"/>
          <p:nvPr>
            <p:ph idx="4294967295" type="title"/>
          </p:nvPr>
        </p:nvSpPr>
        <p:spPr>
          <a:xfrm>
            <a:off x="535775" y="106575"/>
            <a:ext cx="84300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Questionnaires</a:t>
            </a:r>
            <a:endParaRPr sz="2400"/>
          </a:p>
        </p:txBody>
      </p:sp>
      <p:sp>
        <p:nvSpPr>
          <p:cNvPr id="109" name="Google Shape;109;p19"/>
          <p:cNvSpPr txBox="1"/>
          <p:nvPr>
            <p:ph idx="4294967295" type="title"/>
          </p:nvPr>
        </p:nvSpPr>
        <p:spPr>
          <a:xfrm>
            <a:off x="465000" y="693675"/>
            <a:ext cx="8048400" cy="4276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0" lang="en" sz="1200">
                <a:latin typeface="Lato"/>
                <a:ea typeface="Lato"/>
                <a:cs typeface="Lato"/>
                <a:sym typeface="Lato"/>
              </a:rPr>
              <a:t>•	What specific objectives do you aim to achieve through the penetration test?</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Can you provide insights into your current security posture and any recent security incidents or concerns?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Are there compliance requirements or industry standards (e.g., PCI DSS, HIPAA) that you need to adhere to?</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Which systems, applications, or networks do you prioritize for testing?</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Are there particular concerns or vulnerabilities you'd like to address during the penetration test?</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Are there specific types of tests you're interested in (e.g., network penetration testing, web application testing, social engineering)?</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What is the expected duration or timeline for the penetration testing engagement?</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Do you have internal security policies or procedures that should be considered during testing?</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Are there any restrictions or limitations (e.g., blackout periods, restricted testing hours) we should be aware of?</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Who will be the primary point of contact for coordinating activities and addressing questions or concerns throughout the engagement?</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idx="4294967295" type="title"/>
          </p:nvPr>
        </p:nvSpPr>
        <p:spPr>
          <a:xfrm>
            <a:off x="535775" y="106575"/>
            <a:ext cx="84300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Network Penetration Test</a:t>
            </a:r>
            <a:endParaRPr sz="2400"/>
          </a:p>
        </p:txBody>
      </p:sp>
      <p:sp>
        <p:nvSpPr>
          <p:cNvPr id="115" name="Google Shape;115;p20"/>
          <p:cNvSpPr txBox="1"/>
          <p:nvPr>
            <p:ph idx="4294967295" type="title"/>
          </p:nvPr>
        </p:nvSpPr>
        <p:spPr>
          <a:xfrm>
            <a:off x="465000" y="693675"/>
            <a:ext cx="8048400" cy="4276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0" lang="en" sz="1200">
                <a:latin typeface="Lato"/>
                <a:ea typeface="Lato"/>
                <a:cs typeface="Lato"/>
                <a:sym typeface="Lato"/>
              </a:rPr>
              <a:t>•	Why is the customer having the penetration test performed against their environment?</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Is the penetration test required for a specific compliance requirement?</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When does the customer want the active portions of the penetration test conducted (business hours, after hours, weekends)?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How many total IP addresses are being tested? Internal IP addresses? External IP addresses?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Are there any devices in place that may impact the results of the test, such as firewalls, IDS/IPS, or load balancers?</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In the event of a system penetration, how should the testing team proceed (vulnerability assessment, privilege escalation, password attacks)?</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1"/>
          <p:cNvSpPr txBox="1"/>
          <p:nvPr>
            <p:ph idx="4294967295" type="title"/>
          </p:nvPr>
        </p:nvSpPr>
        <p:spPr>
          <a:xfrm>
            <a:off x="535775" y="106575"/>
            <a:ext cx="8430000" cy="76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solidFill>
                  <a:schemeClr val="dk1"/>
                </a:solidFill>
              </a:rPr>
              <a:t>Web Application Penetration Test</a:t>
            </a:r>
            <a:endParaRPr sz="2400"/>
          </a:p>
        </p:txBody>
      </p:sp>
      <p:sp>
        <p:nvSpPr>
          <p:cNvPr id="121" name="Google Shape;121;p21"/>
          <p:cNvSpPr txBox="1"/>
          <p:nvPr>
            <p:ph idx="4294967295" type="title"/>
          </p:nvPr>
        </p:nvSpPr>
        <p:spPr>
          <a:xfrm>
            <a:off x="465000" y="817925"/>
            <a:ext cx="8048400" cy="1187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0" lang="en" sz="1200">
                <a:latin typeface="Lato"/>
                <a:ea typeface="Lato"/>
                <a:cs typeface="Lato"/>
                <a:sym typeface="Lato"/>
              </a:rPr>
              <a:t>•	How many web applications, login systems, static pages, and dynamic pages are being assessed?</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Will the source code be made readily available? Any documentation provided?</a:t>
            </a:r>
            <a:endParaRPr b="0" sz="1200">
              <a:latin typeface="Lato"/>
              <a:ea typeface="Lato"/>
              <a:cs typeface="Lato"/>
              <a:sym typeface="Lato"/>
            </a:endParaRPr>
          </a:p>
          <a:p>
            <a:pPr indent="0" lvl="0" marL="0" rtl="0" algn="l">
              <a:lnSpc>
                <a:spcPct val="100000"/>
              </a:lnSpc>
              <a:spcBef>
                <a:spcPts val="1600"/>
              </a:spcBef>
              <a:spcAft>
                <a:spcPts val="0"/>
              </a:spcAft>
              <a:buNone/>
            </a:pPr>
            <a:r>
              <a:rPr b="0" lang="en" sz="1200">
                <a:latin typeface="Lato"/>
                <a:ea typeface="Lato"/>
                <a:cs typeface="Lato"/>
                <a:sym typeface="Lato"/>
              </a:rPr>
              <a:t>•	Will static analysis be performed? Does the client want fuzzing, role-based testing, or credentialed scans?</a:t>
            </a:r>
            <a:endParaRPr b="0" sz="1200">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spcBef>
                <a:spcPts val="1600"/>
              </a:spcBef>
              <a:spcAft>
                <a:spcPts val="0"/>
              </a:spcAft>
              <a:buNone/>
            </a:pPr>
            <a:r>
              <a:rPr b="0" lang="en" sz="3600">
                <a:solidFill>
                  <a:schemeClr val="dk1"/>
                </a:solidFill>
                <a:latin typeface="Arial"/>
                <a:ea typeface="Arial"/>
                <a:cs typeface="Arial"/>
                <a:sym typeface="Arial"/>
              </a:rPr>
              <a:t>Physical Penetration Test</a:t>
            </a:r>
            <a:endParaRPr b="0" sz="2400">
              <a:solidFill>
                <a:srgbClr val="000000"/>
              </a:solidFill>
              <a:latin typeface="Arial"/>
              <a:ea typeface="Arial"/>
              <a:cs typeface="Arial"/>
              <a:sym typeface="Arial"/>
            </a:endParaRPr>
          </a:p>
          <a:p>
            <a:pPr indent="0" lvl="0" marL="0" rtl="0" algn="l">
              <a:spcBef>
                <a:spcPts val="1600"/>
              </a:spcBef>
              <a:spcAft>
                <a:spcPts val="0"/>
              </a:spcAft>
              <a:buNone/>
            </a:pPr>
            <a:r>
              <a:rPr b="0" lang="en" sz="1200">
                <a:solidFill>
                  <a:srgbClr val="000000"/>
                </a:solidFill>
                <a:latin typeface="Lato"/>
                <a:ea typeface="Lato"/>
                <a:cs typeface="Lato"/>
                <a:sym typeface="Lato"/>
              </a:rPr>
              <a:t>•	How many locations are being assessed? Are security guards present? Number of entrances?</a:t>
            </a:r>
            <a:endParaRPr b="0" sz="1200">
              <a:solidFill>
                <a:srgbClr val="000000"/>
              </a:solidFill>
              <a:latin typeface="Lato"/>
              <a:ea typeface="Lato"/>
              <a:cs typeface="Lato"/>
              <a:sym typeface="Lato"/>
            </a:endParaRPr>
          </a:p>
          <a:p>
            <a:pPr indent="0" lvl="0" marL="0" rtl="0" algn="l">
              <a:spcBef>
                <a:spcPts val="1600"/>
              </a:spcBef>
              <a:spcAft>
                <a:spcPts val="0"/>
              </a:spcAft>
              <a:buNone/>
            </a:pPr>
            <a:r>
              <a:rPr b="0" lang="en" sz="1200">
                <a:solidFill>
                  <a:srgbClr val="000000"/>
                </a:solidFill>
                <a:latin typeface="Lato"/>
                <a:ea typeface="Lato"/>
                <a:cs typeface="Lato"/>
                <a:sym typeface="Lato"/>
              </a:rPr>
              <a:t>•	Are lock picks or bump keys allowed? Purpose of the test (compliance, audit)? Square footage?</a:t>
            </a:r>
            <a:endParaRPr b="0" sz="1200">
              <a:solidFill>
                <a:srgbClr val="000000"/>
              </a:solidFill>
              <a:latin typeface="Lato"/>
              <a:ea typeface="Lato"/>
              <a:cs typeface="Lato"/>
              <a:sym typeface="Lato"/>
            </a:endParaRPr>
          </a:p>
          <a:p>
            <a:pPr indent="0" lvl="0" marL="0" rtl="0" algn="l">
              <a:spcBef>
                <a:spcPts val="1600"/>
              </a:spcBef>
              <a:spcAft>
                <a:spcPts val="0"/>
              </a:spcAft>
              <a:buNone/>
            </a:pPr>
            <a:r>
              <a:rPr b="0" lang="en" sz="1200">
                <a:solidFill>
                  <a:srgbClr val="000000"/>
                </a:solidFill>
                <a:latin typeface="Lato"/>
                <a:ea typeface="Lato"/>
                <a:cs typeface="Lato"/>
                <a:sym typeface="Lato"/>
              </a:rPr>
              <a:t>•	Are security measures documented? Use of video cameras? Armed alarm system?</a:t>
            </a:r>
            <a:endParaRPr b="0" sz="1200">
              <a:solidFill>
                <a:srgbClr val="000000"/>
              </a:solidFill>
              <a:latin typeface="Lato"/>
              <a:ea typeface="Lato"/>
              <a:cs typeface="Lato"/>
              <a:sym typeface="Lato"/>
            </a:endParaRPr>
          </a:p>
          <a:p>
            <a:pPr indent="0" lvl="0" marL="0" rtl="0" algn="l">
              <a:spcBef>
                <a:spcPts val="1600"/>
              </a:spcBef>
              <a:spcAft>
                <a:spcPts val="0"/>
              </a:spcAft>
              <a:buNone/>
            </a:pPr>
            <a:r>
              <a:t/>
            </a:r>
            <a:endParaRPr b="0" sz="1200">
              <a:solidFill>
                <a:srgbClr val="000000"/>
              </a:solidFill>
              <a:latin typeface="Lato"/>
              <a:ea typeface="Lato"/>
              <a:cs typeface="Lato"/>
              <a:sym typeface="Lato"/>
            </a:endParaRPr>
          </a:p>
          <a:p>
            <a:pPr indent="0" lvl="0" marL="0" rtl="0" algn="l">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200">
              <a:solidFill>
                <a:srgbClr val="000000"/>
              </a:solidFill>
              <a:latin typeface="Lato"/>
              <a:ea typeface="Lato"/>
              <a:cs typeface="Lato"/>
              <a:sym typeface="Lato"/>
            </a:endParaRPr>
          </a:p>
          <a:p>
            <a:pPr indent="0" lvl="0" marL="0" rtl="0" algn="l">
              <a:lnSpc>
                <a:spcPct val="115000"/>
              </a:lnSpc>
              <a:spcBef>
                <a:spcPts val="1600"/>
              </a:spcBef>
              <a:spcAft>
                <a:spcPts val="0"/>
              </a:spcAft>
              <a:buNone/>
            </a:pPr>
            <a:r>
              <a:t/>
            </a:r>
            <a:endParaRPr b="0" sz="1800">
              <a:solidFill>
                <a:srgbClr val="000000"/>
              </a:solidFill>
              <a:latin typeface="Lato"/>
              <a:ea typeface="Lato"/>
              <a:cs typeface="Lato"/>
              <a:sym typeface="Lato"/>
            </a:endParaRPr>
          </a:p>
          <a:p>
            <a:pPr indent="0" lvl="0" marL="0" rtl="0" algn="l">
              <a:lnSpc>
                <a:spcPct val="100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0"/>
              </a:spcAft>
              <a:buNone/>
            </a:pPr>
            <a:r>
              <a:t/>
            </a:r>
            <a:endParaRPr b="0" sz="1200">
              <a:latin typeface="Lato"/>
              <a:ea typeface="Lato"/>
              <a:cs typeface="Lato"/>
              <a:sym typeface="Lato"/>
            </a:endParaRPr>
          </a:p>
          <a:p>
            <a:pPr indent="0" lvl="0" marL="0" rtl="0" algn="l">
              <a:lnSpc>
                <a:spcPct val="115000"/>
              </a:lnSpc>
              <a:spcBef>
                <a:spcPts val="1600"/>
              </a:spcBef>
              <a:spcAft>
                <a:spcPts val="1600"/>
              </a:spcAft>
              <a:buNone/>
            </a:pPr>
            <a:r>
              <a:t/>
            </a:r>
            <a:endParaRPr b="0" sz="1800">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